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0" r:id="rId3"/>
    <p:sldId id="299" r:id="rId4"/>
    <p:sldId id="310" r:id="rId5"/>
    <p:sldId id="304" r:id="rId6"/>
    <p:sldId id="300" r:id="rId7"/>
    <p:sldId id="311" r:id="rId8"/>
    <p:sldId id="312" r:id="rId9"/>
    <p:sldId id="301" r:id="rId10"/>
    <p:sldId id="307" r:id="rId11"/>
    <p:sldId id="317" r:id="rId12"/>
    <p:sldId id="315" r:id="rId13"/>
    <p:sldId id="313" r:id="rId14"/>
    <p:sldId id="314" r:id="rId15"/>
    <p:sldId id="303" r:id="rId16"/>
    <p:sldId id="308" r:id="rId17"/>
    <p:sldId id="318" r:id="rId18"/>
    <p:sldId id="321" r:id="rId19"/>
    <p:sldId id="319" r:id="rId20"/>
    <p:sldId id="320" r:id="rId21"/>
    <p:sldId id="298" r:id="rId22"/>
    <p:sldId id="322" r:id="rId23"/>
    <p:sldId id="323" r:id="rId24"/>
    <p:sldId id="324" r:id="rId25"/>
    <p:sldId id="325" r:id="rId26"/>
    <p:sldId id="326" r:id="rId27"/>
    <p:sldId id="291" r:id="rId28"/>
    <p:sldId id="274" r:id="rId29"/>
    <p:sldId id="327" r:id="rId30"/>
    <p:sldId id="328" r:id="rId31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66F54"/>
    <a:srgbClr val="FF9900"/>
    <a:srgbClr val="0033CC"/>
    <a:srgbClr val="0000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8" autoAdjust="0"/>
    <p:restoredTop sz="94660"/>
  </p:normalViewPr>
  <p:slideViewPr>
    <p:cSldViewPr>
      <p:cViewPr>
        <p:scale>
          <a:sx n="96" d="100"/>
          <a:sy n="96" d="100"/>
        </p:scale>
        <p:origin x="-11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66C8D2-D828-4049-AB99-173F96263615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C286C-01BA-4834-A95C-D0DFF40CACE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45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10FC-2B11-4D9A-9652-0F5731CB19DA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3628-8706-4599-BF9B-E503B08A6AB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90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D9A12-4BF2-4479-A415-B46A6A7FF5B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4709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855E5-2D7C-4D3B-9505-24F693488C4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796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3E299-185D-4DF4-895D-CD470FC76809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22894-6412-4842-990C-76CBE14F3224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530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77F6-88E6-4131-916E-9CFDE7B638B0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36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8C218-5A6F-46E9-918B-74B5CFA1171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15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9D51-D6BC-4D07-93BC-A7446699789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577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D4EB4-4757-4CEF-90ED-00CE81170BD3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24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7771A-3018-4A95-92DD-9BE551A49B9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471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119DFB-FC3D-4F3F-A88A-720DAA9F24B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624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7772400" cy="20882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altLang="sr-Latn-RS" sz="4400" b="1" dirty="0" smtClean="0">
                <a:solidFill>
                  <a:srgbClr val="003300"/>
                </a:solidFill>
              </a:rPr>
              <a:t>POVIJESNE I KULTURNE ZNAMENITOSTI </a:t>
            </a:r>
            <a:br>
              <a:rPr lang="hr-HR" altLang="sr-Latn-RS" sz="4400" b="1" dirty="0" smtClean="0">
                <a:solidFill>
                  <a:srgbClr val="003300"/>
                </a:solidFill>
              </a:rPr>
            </a:br>
            <a:r>
              <a:rPr lang="hr-HR" altLang="sr-Latn-RS" sz="4400" b="1" dirty="0" smtClean="0">
                <a:solidFill>
                  <a:srgbClr val="003300"/>
                </a:solidFill>
              </a:rPr>
              <a:t>NIZINSKE HRVATSKE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148064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16632"/>
            <a:ext cx="7092280" cy="53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5183560" y="5309873"/>
            <a:ext cx="36973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Dvorac </a:t>
            </a:r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Pejačević </a:t>
            </a:r>
            <a:r>
              <a:rPr lang="hr-HR" sz="2000" b="1" dirty="0" smtClean="0">
                <a:solidFill>
                  <a:srgbClr val="003300"/>
                </a:solidFill>
                <a:latin typeface="+mj-lt"/>
              </a:rPr>
              <a:t>(Virovitica)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93096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3352340" y="6326650"/>
            <a:ext cx="377866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000" b="1" dirty="0" smtClean="0">
                <a:solidFill>
                  <a:srgbClr val="003300"/>
                </a:solidFill>
                <a:latin typeface="+mj-lt"/>
              </a:rPr>
              <a:t>paviljon Dore Pejačević - Virovitica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4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908720"/>
            <a:ext cx="85725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539552" y="332656"/>
            <a:ext cx="55446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2400" b="1" dirty="0">
                <a:solidFill>
                  <a:srgbClr val="003300"/>
                </a:solidFill>
                <a:latin typeface="+mj-lt"/>
              </a:rPr>
              <a:t>Stari grad Čakovec </a:t>
            </a:r>
            <a:r>
              <a:rPr lang="hr-HR" sz="2400" dirty="0">
                <a:solidFill>
                  <a:srgbClr val="003300"/>
                </a:solidFill>
                <a:latin typeface="+mj-lt"/>
              </a:rPr>
              <a:t>(ili Stari grad Zrinskih)</a:t>
            </a:r>
          </a:p>
        </p:txBody>
      </p:sp>
    </p:spTree>
    <p:extLst>
      <p:ext uri="{BB962C8B-B14F-4D97-AF65-F5344CB8AC3E}">
        <p14:creationId xmlns:p14="http://schemas.microsoft.com/office/powerpoint/2010/main" val="9142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6" y="692696"/>
            <a:ext cx="7884368" cy="59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539552" y="332656"/>
            <a:ext cx="47525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Dvorac </a:t>
            </a:r>
            <a:r>
              <a:rPr lang="hr-HR" sz="2400" b="1" i="1" dirty="0" err="1">
                <a:solidFill>
                  <a:srgbClr val="003300"/>
                </a:solidFill>
                <a:latin typeface="+mj-lt"/>
              </a:rPr>
              <a:t>Prandau</a:t>
            </a:r>
            <a:r>
              <a:rPr lang="hr-HR" sz="2400" b="1" i="1" dirty="0">
                <a:solidFill>
                  <a:srgbClr val="003300"/>
                </a:solidFill>
                <a:latin typeface="+mj-lt"/>
              </a:rPr>
              <a:t> - </a:t>
            </a:r>
            <a:r>
              <a:rPr lang="hr-HR" sz="2400" b="1" i="1" dirty="0" err="1">
                <a:solidFill>
                  <a:srgbClr val="003300"/>
                </a:solidFill>
                <a:latin typeface="+mj-lt"/>
              </a:rPr>
              <a:t>Normann</a:t>
            </a:r>
            <a:r>
              <a:rPr lang="hr-HR" sz="2400" b="1" i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hr-HR" sz="2000" b="1" dirty="0" smtClean="0">
                <a:solidFill>
                  <a:srgbClr val="003300"/>
                </a:solidFill>
                <a:latin typeface="+mj-lt"/>
              </a:rPr>
              <a:t>(Valpovo)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0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64704"/>
            <a:ext cx="774035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539552" y="332656"/>
            <a:ext cx="36973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Dvorac </a:t>
            </a:r>
            <a:r>
              <a:rPr lang="hr-HR" sz="2400" b="1" i="1" dirty="0" err="1" smtClean="0">
                <a:solidFill>
                  <a:srgbClr val="003300"/>
                </a:solidFill>
                <a:latin typeface="+mj-lt"/>
              </a:rPr>
              <a:t>Eltz</a:t>
            </a:r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hr-HR" sz="2000" b="1" dirty="0" smtClean="0">
                <a:solidFill>
                  <a:srgbClr val="003300"/>
                </a:solidFill>
                <a:latin typeface="+mj-lt"/>
              </a:rPr>
              <a:t>(Vukovar)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8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39552" y="332656"/>
            <a:ext cx="36973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Dvorac </a:t>
            </a:r>
            <a:r>
              <a:rPr lang="hr-HR" sz="2400" b="1" i="1" dirty="0" err="1" smtClean="0">
                <a:solidFill>
                  <a:srgbClr val="003300"/>
                </a:solidFill>
                <a:latin typeface="+mj-lt"/>
              </a:rPr>
              <a:t>Odescalchi</a:t>
            </a:r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hr-HR" sz="2000" b="1" dirty="0" smtClean="0">
                <a:solidFill>
                  <a:srgbClr val="003300"/>
                </a:solidFill>
                <a:latin typeface="+mj-lt"/>
              </a:rPr>
              <a:t>(Ilok)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71" y="1052736"/>
            <a:ext cx="8389058" cy="558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0000" y="360000"/>
            <a:ext cx="2236574" cy="492443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3200" b="1" dirty="0" smtClean="0">
                <a:solidFill>
                  <a:srgbClr val="003300"/>
                </a:solidFill>
              </a:rPr>
              <a:t>KATEDRALE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96752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868217" y="6248554"/>
            <a:ext cx="38071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Katedrala sv. Petra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(Đakovo)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50" y="927304"/>
            <a:ext cx="42999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333797" y="188640"/>
            <a:ext cx="40324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Župna crkva </a:t>
            </a:r>
            <a:r>
              <a:rPr lang="hr-HR" sz="2400" b="1" dirty="0">
                <a:solidFill>
                  <a:srgbClr val="003300"/>
                </a:solidFill>
                <a:latin typeface="+mj-lt"/>
              </a:rPr>
              <a:t>sv. Petra i Pavla </a:t>
            </a:r>
            <a:endParaRPr lang="hr-HR" sz="2400" b="1" dirty="0" smtClean="0">
              <a:solidFill>
                <a:srgbClr val="003300"/>
              </a:solidFill>
              <a:latin typeface="+mj-lt"/>
            </a:endParaRPr>
          </a:p>
          <a:p>
            <a:pPr algn="ctr"/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– </a:t>
            </a:r>
            <a:r>
              <a:rPr lang="hr-HR" sz="2400" b="1" dirty="0" err="1" smtClean="0">
                <a:solidFill>
                  <a:srgbClr val="003300"/>
                </a:solidFill>
                <a:latin typeface="+mj-lt"/>
              </a:rPr>
              <a:t>konkatedrala</a:t>
            </a:r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(Osijek)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27304"/>
            <a:ext cx="42999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4777755" y="205610"/>
            <a:ext cx="40324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r-HR" sz="2400" b="1" dirty="0">
                <a:solidFill>
                  <a:srgbClr val="003300"/>
                </a:solidFill>
                <a:latin typeface="+mj-lt"/>
              </a:rPr>
              <a:t>Katedrala Uznesenja Blažene Djevice </a:t>
            </a:r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Marije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(Zagreb)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6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0000" y="360000"/>
            <a:ext cx="7066423" cy="492443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3200" b="1" dirty="0" smtClean="0">
                <a:solidFill>
                  <a:srgbClr val="003300"/>
                </a:solidFill>
              </a:rPr>
              <a:t>ARHEOLOŠKA NALAZIŠTA I PREDMETI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67544" y="5938405"/>
            <a:ext cx="362881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>
                <a:solidFill>
                  <a:srgbClr val="003300"/>
                </a:solidFill>
                <a:latin typeface="+mj-lt"/>
              </a:rPr>
              <a:t>Kovnica novca </a:t>
            </a:r>
            <a:r>
              <a:rPr lang="hr-HR" sz="2400" b="1" dirty="0" err="1" smtClean="0">
                <a:solidFill>
                  <a:srgbClr val="003300"/>
                </a:solidFill>
                <a:latin typeface="+mj-lt"/>
              </a:rPr>
              <a:t>Siscia</a:t>
            </a:r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(Sisak)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870834"/>
            <a:ext cx="6732240" cy="504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5044176"/>
            <a:ext cx="3203848" cy="157371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40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86409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b="1" i="1" dirty="0" smtClean="0">
                <a:solidFill>
                  <a:srgbClr val="003300"/>
                </a:solidFill>
                <a:latin typeface="+mj-lt"/>
              </a:rPr>
              <a:t>Rimsko </a:t>
            </a:r>
            <a:r>
              <a:rPr lang="pl-PL" sz="2400" b="1" i="1" dirty="0">
                <a:solidFill>
                  <a:srgbClr val="003300"/>
                </a:solidFill>
                <a:latin typeface="+mj-lt"/>
              </a:rPr>
              <a:t>naselje </a:t>
            </a:r>
            <a:r>
              <a:rPr lang="pl-PL" sz="2400" b="1" i="1" dirty="0" smtClean="0">
                <a:solidFill>
                  <a:srgbClr val="003300"/>
                </a:solidFill>
                <a:latin typeface="+mj-lt"/>
              </a:rPr>
              <a:t>i terme Aquae </a:t>
            </a:r>
            <a:r>
              <a:rPr lang="pl-PL" sz="2400" b="1" i="1" dirty="0">
                <a:solidFill>
                  <a:srgbClr val="003300"/>
                </a:solidFill>
                <a:latin typeface="+mj-lt"/>
              </a:rPr>
              <a:t>Iasae </a:t>
            </a:r>
            <a:r>
              <a:rPr lang="pl-PL" sz="2400" dirty="0" smtClean="0">
                <a:solidFill>
                  <a:srgbClr val="003300"/>
                </a:solidFill>
                <a:latin typeface="+mj-lt"/>
              </a:rPr>
              <a:t>(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Varaždinske Toplice)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836712"/>
            <a:ext cx="6991469" cy="436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423705"/>
            <a:ext cx="3400902" cy="226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5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706903" y="6148501"/>
            <a:ext cx="31920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Turska barutana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(Osijek)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03" y="350855"/>
            <a:ext cx="7730194" cy="579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3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67335" y="3068960"/>
            <a:ext cx="4809330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2400" dirty="0" smtClean="0">
                <a:solidFill>
                  <a:srgbClr val="003300"/>
                </a:solidFill>
                <a:latin typeface="+mn-lt"/>
              </a:rPr>
              <a:t>stari gradovi, utvrđeni vojni gradovi,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altLang="sr-Latn-RS" sz="2400" dirty="0" smtClean="0">
                <a:solidFill>
                  <a:srgbClr val="003300"/>
                </a:solidFill>
                <a:latin typeface="+mn-lt"/>
              </a:rPr>
              <a:t>dvorci, katedrale, predmeti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6134" y="1700808"/>
            <a:ext cx="3051733" cy="76944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4400" b="1" dirty="0" smtClean="0">
                <a:solidFill>
                  <a:srgbClr val="003300"/>
                </a:solidFill>
              </a:rPr>
              <a:t>POVIJESNE</a:t>
            </a:r>
          </a:p>
        </p:txBody>
      </p:sp>
    </p:spTree>
    <p:extLst>
      <p:ext uri="{BB962C8B-B14F-4D97-AF65-F5344CB8AC3E}">
        <p14:creationId xmlns:p14="http://schemas.microsoft.com/office/powerpoint/2010/main" val="31437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255" y="764704"/>
            <a:ext cx="4525491" cy="584473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51520" y="288099"/>
            <a:ext cx="86409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b="1" i="1" dirty="0">
                <a:solidFill>
                  <a:srgbClr val="003300"/>
                </a:solidFill>
                <a:latin typeface="+mj-lt"/>
              </a:rPr>
              <a:t>Kultna posuda u obliku </a:t>
            </a:r>
            <a:r>
              <a:rPr lang="pl-PL" sz="2400" b="1" i="1" dirty="0" smtClean="0">
                <a:solidFill>
                  <a:srgbClr val="003300"/>
                </a:solidFill>
                <a:latin typeface="+mj-lt"/>
              </a:rPr>
              <a:t>ptice (</a:t>
            </a:r>
            <a:r>
              <a:rPr lang="pl-PL" sz="2400" b="1" i="1" dirty="0">
                <a:solidFill>
                  <a:srgbClr val="003300"/>
                </a:solidFill>
                <a:latin typeface="+mj-lt"/>
              </a:rPr>
              <a:t>golubice ili jarebice</a:t>
            </a:r>
            <a:r>
              <a:rPr lang="pl-PL" sz="2400" b="1" i="1" dirty="0" smtClean="0">
                <a:solidFill>
                  <a:srgbClr val="003300"/>
                </a:solidFill>
                <a:latin typeface="+mj-lt"/>
              </a:rPr>
              <a:t>)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Vučedol/Vukovar)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44455" y="2996952"/>
            <a:ext cx="1055097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r-HR" altLang="sr-Latn-RS" sz="2400" b="1" dirty="0" smtClean="0">
                <a:solidFill>
                  <a:srgbClr val="FF9900"/>
                </a:solidFill>
                <a:latin typeface="+mn-lt"/>
              </a:rPr>
              <a:t>običaji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86629" y="1700808"/>
            <a:ext cx="2970750" cy="76944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4400" b="1" dirty="0" smtClean="0">
                <a:solidFill>
                  <a:srgbClr val="FF9900"/>
                </a:solidFill>
              </a:rPr>
              <a:t>KULTURNE</a:t>
            </a:r>
          </a:p>
        </p:txBody>
      </p:sp>
    </p:spTree>
    <p:extLst>
      <p:ext uri="{BB962C8B-B14F-4D97-AF65-F5344CB8AC3E}">
        <p14:creationId xmlns:p14="http://schemas.microsoft.com/office/powerpoint/2010/main" val="39660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2897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Vinkovačke jeseni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908720"/>
            <a:ext cx="4866117" cy="364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675627"/>
            <a:ext cx="4451648" cy="297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64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8687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i="1" dirty="0" err="1" smtClean="0">
                <a:solidFill>
                  <a:srgbClr val="003300"/>
                </a:solidFill>
                <a:latin typeface="+mj-lt"/>
              </a:rPr>
              <a:t>Špancirfest</a:t>
            </a:r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 - Varaždin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980729"/>
            <a:ext cx="468559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45024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2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2493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Đakovački vezovi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908720"/>
            <a:ext cx="5798418" cy="386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533" y="4419066"/>
            <a:ext cx="4598963" cy="229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55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35450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Varaždinske barokne večeri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08" y="1162690"/>
            <a:ext cx="8154184" cy="538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60000" y="360000"/>
            <a:ext cx="28357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i="1" dirty="0" err="1" smtClean="0">
                <a:solidFill>
                  <a:srgbClr val="003300"/>
                </a:solidFill>
                <a:latin typeface="+mj-lt"/>
              </a:rPr>
              <a:t>Picokijada</a:t>
            </a:r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 - Đurđevac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8" y="1412776"/>
            <a:ext cx="7668344" cy="512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5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75282" y="3044280"/>
            <a:ext cx="4593437" cy="76944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4400" b="1" dirty="0" smtClean="0">
                <a:solidFill>
                  <a:srgbClr val="003300"/>
                </a:solidFill>
              </a:rPr>
              <a:t>POZNATE OSOBE</a:t>
            </a:r>
          </a:p>
        </p:txBody>
      </p:sp>
    </p:spTree>
    <p:extLst>
      <p:ext uri="{BB962C8B-B14F-4D97-AF65-F5344CB8AC3E}">
        <p14:creationId xmlns:p14="http://schemas.microsoft.com/office/powerpoint/2010/main" val="40673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010943" y="214312"/>
            <a:ext cx="4025553" cy="776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b="1" dirty="0" smtClean="0">
                <a:solidFill>
                  <a:srgbClr val="003300"/>
                </a:solidFill>
              </a:rPr>
              <a:t>Josip Juraj Strossmayer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90600"/>
            <a:ext cx="4038600" cy="4884414"/>
          </a:xfrm>
        </p:spPr>
        <p:txBody>
          <a:bodyPr wrap="square">
            <a:spAutoFit/>
          </a:bodyPr>
          <a:lstStyle/>
          <a:p>
            <a:pPr marL="324000">
              <a:lnSpc>
                <a:spcPct val="120000"/>
              </a:lnSpc>
              <a:defRPr/>
            </a:pPr>
            <a:r>
              <a:rPr lang="hr-HR" altLang="sr-Latn-R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Osijek</a:t>
            </a:r>
            <a:r>
              <a:rPr lang="hr-HR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4. veljače 1815. – Đakovo, 8. travnja </a:t>
            </a:r>
            <a:r>
              <a:rPr lang="hr-HR" altLang="sr-Latn-R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1905.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altLang="sr-Latn-R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hrvatski </a:t>
            </a:r>
            <a:r>
              <a:rPr lang="hr-HR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biskup, teolog, političar, kulturni djelatnik (utemeljitelj središnjih hrvatskih znanstvenih i kulturnih institucija) i pisac</a:t>
            </a:r>
            <a:r>
              <a:rPr lang="hr-HR" altLang="sr-Latn-R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altLang="sr-Latn-R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r-HR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jedna od najznačajnijih i najutjecajnijih hrvatskih ličnosti 19. </a:t>
            </a:r>
            <a:r>
              <a:rPr lang="hr-HR" altLang="sr-Latn-R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stoljeća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altLang="sr-Latn-R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darovatelj</a:t>
            </a:r>
            <a:r>
              <a:rPr lang="hr-HR" altLang="sr-Latn-R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osnivač i pokrovitelj Hrvatske akademije znanosti i umjetnosti, HAZU</a:t>
            </a:r>
            <a:endParaRPr lang="hr-HR" altLang="sr-Latn-RS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85800"/>
            <a:ext cx="3657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010943" y="214312"/>
            <a:ext cx="4025553" cy="776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b="1" dirty="0" smtClean="0">
                <a:solidFill>
                  <a:srgbClr val="003300"/>
                </a:solidFill>
              </a:rPr>
              <a:t>Mato Lovrak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90600"/>
            <a:ext cx="4038600" cy="5322676"/>
          </a:xfrm>
        </p:spPr>
        <p:txBody>
          <a:bodyPr wrap="square">
            <a:spAutoFit/>
          </a:bodyPr>
          <a:lstStyle/>
          <a:p>
            <a:pPr marL="324000">
              <a:lnSpc>
                <a:spcPct val="12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Veliki </a:t>
            </a:r>
            <a:r>
              <a:rPr lang="hr-HR" altLang="sr-Latn-R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Grđevac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pokraj Bjelovara, 8. ožujka 1899. - Zagreb, 14. ožujka </a:t>
            </a: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1974.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hrvatski 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dječji </a:t>
            </a: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pisac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završio 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učiteljsku školu i službovao u mnogim </a:t>
            </a: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mjestima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pisao 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i pripovijetke, ali je osobitu popularnost stekao romanima tematski vezanim uz djetinjstvo. </a:t>
            </a:r>
            <a:endParaRPr lang="hr-HR" altLang="sr-Latn-RS" sz="2400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96521"/>
            <a:ext cx="3680047" cy="525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7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0000" y="360000"/>
            <a:ext cx="2917017" cy="492443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3200" b="1" dirty="0" smtClean="0">
                <a:solidFill>
                  <a:srgbClr val="003300"/>
                </a:solidFill>
              </a:rPr>
              <a:t>STARI GRADOVI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876716"/>
            <a:ext cx="8784000" cy="58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5364088" y="884423"/>
            <a:ext cx="34663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tvrđava </a:t>
            </a:r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Stari grad </a:t>
            </a:r>
            <a:r>
              <a:rPr lang="hr-HR" b="1" dirty="0" smtClean="0">
                <a:solidFill>
                  <a:srgbClr val="003300"/>
                </a:solidFill>
                <a:latin typeface="+mj-lt"/>
              </a:rPr>
              <a:t>(Varaždin)</a:t>
            </a:r>
            <a:endParaRPr lang="hr-HR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24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730923" y="214312"/>
            <a:ext cx="4025553" cy="776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r-HR" altLang="sr-Latn-RS" sz="2800" b="1" dirty="0" smtClean="0">
                <a:solidFill>
                  <a:srgbClr val="003300"/>
                </a:solidFill>
              </a:rPr>
              <a:t>Lavoslav (Leopold) Ružička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90600"/>
            <a:ext cx="4038600" cy="5637634"/>
          </a:xfrm>
        </p:spPr>
        <p:txBody>
          <a:bodyPr wrap="square">
            <a:spAutoFit/>
          </a:bodyPr>
          <a:lstStyle/>
          <a:p>
            <a:pPr marL="324000">
              <a:lnSpc>
                <a:spcPct val="12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Vukovar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13. rujna 1887. - </a:t>
            </a:r>
            <a:r>
              <a:rPr lang="hr-HR" altLang="sr-Latn-R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Mammern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Švicarska, 26. rujna </a:t>
            </a: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1976.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dobitnik 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Nobelove nagrade za kemiju, te je prvi dobitnik te nagrade iz </a:t>
            </a: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Hrvatske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nositelj 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osam počasnih doktorata (četiri za znanost, dva za medicinu, te po jednog za prirodoslovne znanosti i pravo)</a:t>
            </a:r>
            <a:endParaRPr lang="hr-HR" altLang="sr-Latn-RS" sz="24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60725"/>
            <a:ext cx="3783309" cy="55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07897"/>
            <a:ext cx="6095542" cy="457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Picture 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6706" y="18864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Picture 224"/>
          <p:cNvPicPr>
            <a:picLocks noChangeAspect="1" noChangeArrowheads="1"/>
          </p:cNvPicPr>
          <p:nvPr/>
        </p:nvPicPr>
        <p:blipFill>
          <a:blip r:embed="rId4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706" y="2393504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icture 230"/>
          <p:cNvPicPr>
            <a:picLocks noChangeAspect="1" noChangeArrowheads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383" y="4598368"/>
            <a:ext cx="2929617" cy="219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360000" y="360000"/>
            <a:ext cx="301236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Gradec i Kaptol </a:t>
            </a:r>
            <a:r>
              <a:rPr lang="hr-HR" b="1" dirty="0" smtClean="0">
                <a:solidFill>
                  <a:srgbClr val="003300"/>
                </a:solidFill>
                <a:latin typeface="+mj-lt"/>
              </a:rPr>
              <a:t>(Zagreb)</a:t>
            </a:r>
            <a:endParaRPr lang="hr-HR" b="1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8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75" y="177389"/>
            <a:ext cx="8855451" cy="650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179512" y="188640"/>
            <a:ext cx="7481728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tvrđava </a:t>
            </a:r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Stari grad –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b</a:t>
            </a:r>
            <a:r>
              <a:rPr lang="fi-FI" sz="2400" dirty="0" smtClean="0">
                <a:solidFill>
                  <a:srgbClr val="003300"/>
                </a:solidFill>
                <a:latin typeface="+mj-lt"/>
              </a:rPr>
              <a:t>itka </a:t>
            </a:r>
            <a:r>
              <a:rPr lang="fi-FI" sz="2400" dirty="0">
                <a:solidFill>
                  <a:srgbClr val="003300"/>
                </a:solidFill>
                <a:latin typeface="+mj-lt"/>
              </a:rPr>
              <a:t>kod Siska 22. lipnja </a:t>
            </a:r>
            <a:r>
              <a:rPr lang="fi-FI" sz="2400" dirty="0" smtClean="0">
                <a:solidFill>
                  <a:srgbClr val="003300"/>
                </a:solidFill>
                <a:latin typeface="+mj-lt"/>
              </a:rPr>
              <a:t>1593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. (Sisak)</a:t>
            </a:r>
            <a:endParaRPr lang="hr-HR" sz="24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0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0000" y="360000"/>
            <a:ext cx="4989443" cy="492443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3200" b="1" dirty="0" smtClean="0">
                <a:solidFill>
                  <a:srgbClr val="003300"/>
                </a:solidFill>
              </a:rPr>
              <a:t>UTVRĐENI VOJNI GRADOVI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08" y="1124744"/>
            <a:ext cx="877958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329644" y="1268760"/>
            <a:ext cx="3608360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hr-HR" sz="2400" dirty="0">
                <a:solidFill>
                  <a:srgbClr val="003300"/>
                </a:solidFill>
                <a:latin typeface="+mj-lt"/>
              </a:rPr>
              <a:t>tvrđava</a:t>
            </a:r>
            <a:r>
              <a:rPr lang="hr-HR" sz="2400" b="1" dirty="0">
                <a:solidFill>
                  <a:srgbClr val="003300"/>
                </a:solidFill>
                <a:latin typeface="+mj-lt"/>
              </a:rPr>
              <a:t> Karlovac </a:t>
            </a:r>
            <a:r>
              <a:rPr lang="hr-HR" sz="2400" dirty="0">
                <a:solidFill>
                  <a:srgbClr val="003300"/>
                </a:solidFill>
                <a:latin typeface="+mj-lt"/>
              </a:rPr>
              <a:t>(Zvijezda)</a:t>
            </a:r>
          </a:p>
        </p:txBody>
      </p:sp>
    </p:spTree>
    <p:extLst>
      <p:ext uri="{BB962C8B-B14F-4D97-AF65-F5344CB8AC3E}">
        <p14:creationId xmlns:p14="http://schemas.microsoft.com/office/powerpoint/2010/main" val="38785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50" y="1617065"/>
            <a:ext cx="8609700" cy="507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467544" y="404664"/>
            <a:ext cx="1781385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Tvrđa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(Osijek)</a:t>
            </a:r>
            <a:endParaRPr lang="hr-HR" sz="24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8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467545" y="404664"/>
            <a:ext cx="5616623" cy="73866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v-SE" sz="2400" b="1" dirty="0">
                <a:solidFill>
                  <a:srgbClr val="003300"/>
                </a:solidFill>
                <a:latin typeface="+mj-lt"/>
              </a:rPr>
              <a:t>Carska i kraljevska slavonska pogranična tvrđava Brod</a:t>
            </a:r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hr-HR" sz="2400" dirty="0" smtClean="0">
                <a:solidFill>
                  <a:srgbClr val="003300"/>
                </a:solidFill>
                <a:latin typeface="+mj-lt"/>
              </a:rPr>
              <a:t>(Slavonski brod)</a:t>
            </a:r>
            <a:endParaRPr lang="hr-HR" sz="24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08" y="1484784"/>
            <a:ext cx="8028384" cy="509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0000" y="360000"/>
            <a:ext cx="1449051" cy="492443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3200" b="1" dirty="0" smtClean="0">
                <a:solidFill>
                  <a:srgbClr val="003300"/>
                </a:solidFill>
              </a:rPr>
              <a:t>DVORCI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" y="841682"/>
            <a:ext cx="8311112" cy="58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5110538" y="971436"/>
            <a:ext cx="3240360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2400" b="1" dirty="0" smtClean="0">
                <a:solidFill>
                  <a:srgbClr val="003300"/>
                </a:solidFill>
                <a:latin typeface="+mj-lt"/>
              </a:rPr>
              <a:t>Dvorac </a:t>
            </a:r>
            <a:r>
              <a:rPr lang="hr-HR" sz="2400" b="1" i="1" dirty="0" smtClean="0">
                <a:solidFill>
                  <a:srgbClr val="003300"/>
                </a:solidFill>
                <a:latin typeface="+mj-lt"/>
              </a:rPr>
              <a:t>Pejačević </a:t>
            </a:r>
            <a:r>
              <a:rPr lang="hr-HR" sz="2000" b="1" dirty="0" smtClean="0">
                <a:solidFill>
                  <a:srgbClr val="003300"/>
                </a:solidFill>
                <a:latin typeface="+mj-lt"/>
              </a:rPr>
              <a:t>(Našice)</a:t>
            </a:r>
            <a:endParaRPr lang="hr-HR" sz="20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2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Temeljno</Template>
  <TotalTime>1509</TotalTime>
  <Words>372</Words>
  <Application>Microsoft Office PowerPoint</Application>
  <PresentationFormat>Prikaz na zaslonu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1" baseType="lpstr">
      <vt:lpstr>Temeljno</vt:lpstr>
      <vt:lpstr>POVIJESNE I KULTURNE ZNAMENITOSTI  NIZINSKE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Josip Juraj Strossmayer</vt:lpstr>
      <vt:lpstr>Mato Lovrak </vt:lpstr>
      <vt:lpstr>Lavoslav (Leopold) Ružička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Znamenitosti Nizinske Hrvatske</dc:title>
  <dc:subject>Priroda i društvo, 4. razred</dc:subject>
  <dc:creator>Vlatkica Horvat</dc:creator>
  <cp:lastModifiedBy>Višnja</cp:lastModifiedBy>
  <cp:revision>26</cp:revision>
  <dcterms:created xsi:type="dcterms:W3CDTF">2003-12-09T21:51:18Z</dcterms:created>
  <dcterms:modified xsi:type="dcterms:W3CDTF">2016-07-09T17:45:06Z</dcterms:modified>
</cp:coreProperties>
</file>